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9" r:id="rId12"/>
    <p:sldId id="272" r:id="rId13"/>
    <p:sldId id="273" r:id="rId14"/>
    <p:sldId id="274" r:id="rId15"/>
    <p:sldId id="275" r:id="rId16"/>
    <p:sldId id="263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E9"/>
    <a:srgbClr val="FCE8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>
        <p:scale>
          <a:sx n="90" d="100"/>
          <a:sy n="90" d="100"/>
        </p:scale>
        <p:origin x="-10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Болезни копыт. </a:t>
            </a:r>
            <a:br>
              <a:rPr lang="ru-RU" dirty="0" smtClean="0"/>
            </a:br>
            <a:r>
              <a:rPr lang="ru-RU" dirty="0" smtClean="0"/>
              <a:t>Скрытые причины.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712677"/>
            <a:ext cx="8144134" cy="8792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Репина Елена </a:t>
            </a:r>
          </a:p>
          <a:p>
            <a:r>
              <a:rPr lang="ru-RU" dirty="0" err="1" smtClean="0"/>
              <a:t>гл.ветврач</a:t>
            </a:r>
            <a:r>
              <a:rPr lang="ru-RU" dirty="0" smtClean="0"/>
              <a:t> и </a:t>
            </a:r>
            <a:r>
              <a:rPr lang="ru-RU" dirty="0" err="1" smtClean="0"/>
              <a:t>исп.директор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ООО «</a:t>
            </a:r>
            <a:r>
              <a:rPr lang="ru-RU" dirty="0" err="1" smtClean="0"/>
              <a:t>Агротон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011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50" y="614150"/>
            <a:ext cx="9924549" cy="56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81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Алиментарные (корм и вода)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5217489"/>
              </p:ext>
            </p:extLst>
          </p:nvPr>
        </p:nvGraphicFramePr>
        <p:xfrm>
          <a:off x="349624" y="2115238"/>
          <a:ext cx="1133586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011"/>
                <a:gridCol w="9560858"/>
              </a:tblGrid>
              <a:tr h="361894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Влияние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Кальций (</a:t>
                      </a:r>
                      <a:r>
                        <a:rPr lang="ru-RU" dirty="0" err="1" smtClean="0"/>
                        <a:t>Са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Ломкость рогового слоя, снижение эластичных свойств</a:t>
                      </a:r>
                      <a:r>
                        <a:rPr lang="ru-RU" baseline="0" dirty="0" smtClean="0"/>
                        <a:t> кожи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Фосфор (Р)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Замедление процессов деления, то есть обновления кожных покровов и производных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Железо </a:t>
                      </a:r>
                      <a:r>
                        <a:rPr lang="en-US" dirty="0" smtClean="0"/>
                        <a:t>(Fe)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</a:t>
                      </a:r>
                      <a:r>
                        <a:rPr lang="ru-RU" baseline="0" dirty="0" smtClean="0"/>
                        <a:t> чувствительности к холоду и общей слабости в следствии анемии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Цинк </a:t>
                      </a:r>
                      <a:r>
                        <a:rPr lang="en-US" dirty="0" smtClean="0"/>
                        <a:t>(Zn)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 скорость</a:t>
                      </a:r>
                      <a:r>
                        <a:rPr lang="ru-RU" baseline="0" dirty="0" smtClean="0"/>
                        <a:t> заживления ран (регенерации кожи и производных)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Селен (</a:t>
                      </a:r>
                      <a:r>
                        <a:rPr lang="en-US" dirty="0" smtClean="0"/>
                        <a:t>Se)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Аллопеции</a:t>
                      </a:r>
                      <a:r>
                        <a:rPr lang="ru-RU" baseline="0" dirty="0" smtClean="0"/>
                        <a:t> и хрупкость рогового слоя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Медь </a:t>
                      </a:r>
                      <a:r>
                        <a:rPr lang="en-US" dirty="0" smtClean="0"/>
                        <a:t>(Cu)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Задержка обновления тканей, депигментация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Вит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Сухость кожи, потеря эластичности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Вит</a:t>
                      </a:r>
                      <a:r>
                        <a:rPr lang="ru-RU" baseline="0" dirty="0" smtClean="0"/>
                        <a:t> 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Обмен кальция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Вит В5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Боли в суставах,</a:t>
                      </a:r>
                      <a:r>
                        <a:rPr lang="ru-RU" baseline="0" dirty="0" smtClean="0"/>
                        <a:t> выпадение волос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Вит В6, В7,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Заболевания кожи, нарушение аппетита</a:t>
                      </a:r>
                      <a:endParaRPr lang="ru-RU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r>
                        <a:rPr lang="ru-RU" dirty="0" smtClean="0"/>
                        <a:t>Вит </a:t>
                      </a:r>
                      <a:r>
                        <a:rPr lang="en-US" dirty="0" smtClean="0"/>
                        <a:t>F </a:t>
                      </a:r>
                      <a:r>
                        <a:rPr lang="ru-RU" dirty="0" smtClean="0"/>
                        <a:t>и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Жировой обмен в коже, сухость кожи</a:t>
                      </a:r>
                      <a:r>
                        <a:rPr lang="ru-RU" baseline="0" dirty="0" smtClean="0"/>
                        <a:t> и производных, потеря эластичности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896036" y="2487706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896036" y="2909047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896036" y="3282440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896036" y="3655833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896036" y="3987897"/>
            <a:ext cx="134470" cy="284677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896036" y="4342830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896036" y="4695475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902812" y="5799918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02812" y="5443874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02812" y="5091229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902812" y="6166110"/>
            <a:ext cx="134470" cy="28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sovmestimost-vitaminov-i-mineralov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252" y="1057990"/>
            <a:ext cx="6299757" cy="55129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0875" y="340242"/>
            <a:ext cx="2551814" cy="58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Взаимное влияние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19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40" y="2336873"/>
            <a:ext cx="10047767" cy="3744950"/>
          </a:xfrm>
        </p:spPr>
        <p:txBody>
          <a:bodyPr/>
          <a:lstStyle/>
          <a:p>
            <a:r>
              <a:rPr lang="ru-RU" dirty="0" smtClean="0"/>
              <a:t>1 литр молока = от 3 до 5 литров воды</a:t>
            </a:r>
          </a:p>
          <a:p>
            <a:r>
              <a:rPr lang="ru-RU" dirty="0" smtClean="0"/>
              <a:t>Высокопродуктивная корова потребляет до 120 литров воды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Влияние некачественной 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Прямое – вызывает заболевания инфекционной и </a:t>
            </a:r>
            <a:r>
              <a:rPr lang="ru-RU" dirty="0" err="1" smtClean="0"/>
              <a:t>неинфек-ционной</a:t>
            </a:r>
            <a:r>
              <a:rPr lang="ru-RU" dirty="0" smtClean="0"/>
              <a:t> природы, интоксикации (солями тяжелых металлов, нитратами и пестицидами)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Косвенное – отказ от употребления 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6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Триада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итьевая </a:t>
            </a:r>
            <a:r>
              <a:rPr lang="ru-RU" dirty="0"/>
              <a:t>вода должна быть безопасна в эпидемическом и эпизоотическом </a:t>
            </a:r>
            <a:r>
              <a:rPr lang="ru-RU" dirty="0" smtClean="0"/>
              <a:t>отношении;</a:t>
            </a:r>
          </a:p>
          <a:p>
            <a:r>
              <a:rPr lang="ru-RU" dirty="0"/>
              <a:t>Б</a:t>
            </a:r>
            <a:r>
              <a:rPr lang="ru-RU" dirty="0" smtClean="0"/>
              <a:t>езвредна </a:t>
            </a:r>
            <a:r>
              <a:rPr lang="ru-RU" dirty="0"/>
              <a:t>по химическому </a:t>
            </a:r>
            <a:r>
              <a:rPr lang="ru-RU" dirty="0" smtClean="0"/>
              <a:t>составу;</a:t>
            </a:r>
          </a:p>
          <a:p>
            <a:r>
              <a:rPr lang="ru-RU" dirty="0"/>
              <a:t>О</a:t>
            </a:r>
            <a:r>
              <a:rPr lang="ru-RU" dirty="0" smtClean="0"/>
              <a:t>бладать </a:t>
            </a:r>
            <a:r>
              <a:rPr lang="ru-RU" dirty="0"/>
              <a:t>благоприятными органолептическими </a:t>
            </a:r>
            <a:r>
              <a:rPr lang="ru-RU" dirty="0" smtClean="0"/>
              <a:t>свойствами.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Нормативный документ    </a:t>
            </a:r>
            <a:r>
              <a:rPr lang="ru-RU" sz="2800" b="1" dirty="0" smtClean="0"/>
              <a:t>СанПиН </a:t>
            </a:r>
            <a:r>
              <a:rPr lang="ru-RU" sz="2800" b="1" dirty="0"/>
              <a:t>2.1.4.1074-01 </a:t>
            </a:r>
          </a:p>
        </p:txBody>
      </p:sp>
    </p:spTree>
    <p:extLst>
      <p:ext uri="{BB962C8B-B14F-4D97-AF65-F5344CB8AC3E}">
        <p14:creationId xmlns:p14="http://schemas.microsoft.com/office/powerpoint/2010/main" xmlns="" val="15388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Выдержка из статьи «Качеству питьевой воды – повышенное внимание» (</a:t>
            </a:r>
            <a:r>
              <a:rPr lang="ru-RU" sz="2400" dirty="0" err="1" smtClean="0"/>
              <a:t>В.Богомолов</a:t>
            </a:r>
            <a:r>
              <a:rPr lang="ru-RU" sz="2400" dirty="0" smtClean="0"/>
              <a:t>, </a:t>
            </a:r>
            <a:r>
              <a:rPr lang="ru-RU" sz="2400" dirty="0" err="1" smtClean="0"/>
              <a:t>Е.Головня</a:t>
            </a:r>
            <a:r>
              <a:rPr lang="ru-RU" sz="2400" dirty="0" smtClean="0"/>
              <a:t>, ФГБУ «Ленинградская МВЛ» ж-л Комбикорма №6 2012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8596788"/>
              </p:ext>
            </p:extLst>
          </p:nvPr>
        </p:nvGraphicFramePr>
        <p:xfrm>
          <a:off x="754912" y="2317897"/>
          <a:ext cx="10430538" cy="42577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46048"/>
                <a:gridCol w="862166"/>
                <a:gridCol w="930012"/>
                <a:gridCol w="930012"/>
                <a:gridCol w="930012"/>
                <a:gridCol w="849641"/>
                <a:gridCol w="847553"/>
                <a:gridCol w="862166"/>
                <a:gridCol w="862166"/>
                <a:gridCol w="856947"/>
                <a:gridCol w="853815"/>
              </a:tblGrid>
              <a:tr h="8237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dirty="0"/>
                        <a:t>ПДК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Тосненский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 err="1">
                          <a:effectLst/>
                        </a:rPr>
                        <a:t>Лужский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Ломоносовский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Вода из крана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Скваж. №1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Скваж. №2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Вода из крана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 err="1">
                          <a:effectLst/>
                        </a:rPr>
                        <a:t>Скваж</a:t>
                      </a:r>
                      <a:r>
                        <a:rPr lang="ru-RU" sz="1400" spc="10" dirty="0">
                          <a:effectLst/>
                        </a:rPr>
                        <a:t>. №1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Скваж. №2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Вода из крана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Скваж. №1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Скваж. №2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Мутность, ЕМФ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dirty="0"/>
                        <a:t>2,6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0,4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5,25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2,86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2,26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3,2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3,4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1,0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3,9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4,9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2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Цветность, градусы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dirty="0"/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21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51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56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36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48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98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2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Жесткость, моль/л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dirty="0"/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7,46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1,98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3,84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3,33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8,36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7,33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1,13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3,77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0,42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2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Сухой остаток, мг/л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dirty="0"/>
                        <a:t>1000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288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256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1544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437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1580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1647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124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523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2238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2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Содержание мг/л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dirty="0"/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хлоридов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dirty="0"/>
                        <a:t>350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1,5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6,5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290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69,05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>
                          <a:effectLst/>
                        </a:rPr>
                        <a:t>814,8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805,1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142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142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1053,42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5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>
                          <a:effectLst/>
                        </a:rPr>
                        <a:t>железа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dirty="0"/>
                        <a:t>0,3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0,81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4,05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0,11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0,44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0,62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1,01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6,63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1,62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46320" algn="l"/>
                        </a:tabLst>
                      </a:pPr>
                      <a:r>
                        <a:rPr lang="ru-RU" sz="1400" b="1" spc="10" dirty="0">
                          <a:effectLst/>
                        </a:rPr>
                        <a:t>1,91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36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</a:t>
            </a:r>
            <a:endParaRPr lang="ru-RU" dirty="0"/>
          </a:p>
        </p:txBody>
      </p:sp>
      <p:pic>
        <p:nvPicPr>
          <p:cNvPr id="2050" name="Picture 2" descr="https://profimol.ru/wp-content/uploads/2013/12/%D0%9A%D0%BE%D0%BF%D1%8B%D1%82%D0%BE-%D0%BF%D0%BE%D0%BF%D0%B5%D1%80%D0%B5%D1%87%D0%BD%D1%8B%D0%B9-%D1%81%D1%80%D0%B5%D0%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978" y="2021980"/>
            <a:ext cx="58102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98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Обрезка копыт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44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брезка </a:t>
            </a:r>
            <a:r>
              <a:rPr lang="ru-RU" dirty="0"/>
              <a:t>копыт у </a:t>
            </a:r>
            <a:r>
              <a:rPr lang="ru-RU" dirty="0" err="1"/>
              <a:t>крс</a:t>
            </a:r>
            <a:r>
              <a:rPr lang="ru-RU" dirty="0"/>
              <a:t> состоит из пяти </a:t>
            </a:r>
            <a:r>
              <a:rPr lang="ru-RU" dirty="0" smtClean="0"/>
              <a:t>шагов, работа </a:t>
            </a:r>
            <a:r>
              <a:rPr lang="ru-RU" dirty="0"/>
              <a:t>начинается всегда  с внутреннего копыта.     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шаг </a:t>
            </a:r>
            <a:r>
              <a:rPr lang="ru-RU" dirty="0"/>
              <a:t>длина копыта 7.5 см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шаг </a:t>
            </a:r>
            <a:r>
              <a:rPr lang="ru-RU" dirty="0"/>
              <a:t>доводим толщину подошвы до 5 мм угол наклона 45-55 градусов</a:t>
            </a:r>
            <a:r>
              <a:rPr lang="ru-RU" dirty="0" smtClean="0"/>
              <a:t>. </a:t>
            </a:r>
            <a:r>
              <a:rPr lang="ru-RU" dirty="0" err="1"/>
              <a:t>В</a:t>
            </a:r>
            <a:r>
              <a:rPr lang="ru-RU" dirty="0" err="1" smtClean="0"/>
              <a:t>нимание,при</a:t>
            </a:r>
            <a:r>
              <a:rPr lang="ru-RU" dirty="0" smtClean="0"/>
              <a:t> </a:t>
            </a:r>
            <a:r>
              <a:rPr lang="ru-RU" dirty="0"/>
              <a:t>давлении на нее тестером подошва должна оставаться твердой(если подошва будет тоньше животное ее может стереть и появится </a:t>
            </a:r>
            <a:r>
              <a:rPr lang="ru-RU" dirty="0" err="1" smtClean="0"/>
              <a:t>хромота,осторожно</a:t>
            </a:r>
            <a:r>
              <a:rPr lang="ru-RU" dirty="0" smtClean="0"/>
              <a:t> </a:t>
            </a:r>
            <a:r>
              <a:rPr lang="ru-RU" dirty="0"/>
              <a:t>рядом белая линия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шаг делаем </a:t>
            </a:r>
            <a:r>
              <a:rPr lang="ru-RU" dirty="0" smtClean="0"/>
              <a:t>модель (</a:t>
            </a:r>
            <a:r>
              <a:rPr lang="ru-RU" dirty="0"/>
              <a:t>специальным </a:t>
            </a:r>
            <a:r>
              <a:rPr lang="ru-RU" dirty="0" smtClean="0"/>
              <a:t>ножом), то есть убирают все изъяны</a:t>
            </a:r>
          </a:p>
          <a:p>
            <a:pPr marL="0" indent="0">
              <a:buNone/>
            </a:pPr>
            <a:r>
              <a:rPr lang="ru-RU" dirty="0" smtClean="0"/>
              <a:t>4 шаг </a:t>
            </a:r>
            <a:r>
              <a:rPr lang="ru-RU" dirty="0"/>
              <a:t>удаляем все лишние наросты на мягкой пяточной части.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 шаг </a:t>
            </a:r>
            <a:r>
              <a:rPr lang="ru-RU" dirty="0"/>
              <a:t>контроль действий.(наличие </a:t>
            </a:r>
            <a:r>
              <a:rPr lang="ru-RU" dirty="0" err="1"/>
              <a:t>инфекций.трещин</a:t>
            </a:r>
            <a:r>
              <a:rPr lang="ru-RU" dirty="0"/>
              <a:t> и </a:t>
            </a:r>
            <a:r>
              <a:rPr lang="ru-RU" dirty="0" err="1"/>
              <a:t>тд</a:t>
            </a:r>
            <a:r>
              <a:rPr lang="ru-RU" dirty="0"/>
              <a:t>) сделанное  копыто служит шаблоном для внешнего</a:t>
            </a:r>
          </a:p>
        </p:txBody>
      </p:sp>
    </p:spTree>
    <p:extLst>
      <p:ext uri="{BB962C8B-B14F-4D97-AF65-F5344CB8AC3E}">
        <p14:creationId xmlns:p14="http://schemas.microsoft.com/office/powerpoint/2010/main" xmlns="" val="29434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ТРИАДА ВЫБРАКОВКИ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1676" y="3468130"/>
            <a:ext cx="2224217" cy="939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МАСТИТ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5588" y="3468130"/>
            <a:ext cx="2224217" cy="939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ФЕРТИЛЬНОСТЬ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25982" y="3468130"/>
            <a:ext cx="2224217" cy="939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БОЛЕЗНИ КОПЫТЕЦ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186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Оценка состояния стада по болезням копыт и оценка ущерба;</a:t>
            </a:r>
          </a:p>
          <a:p>
            <a:pPr algn="just"/>
            <a:r>
              <a:rPr lang="ru-RU" dirty="0" smtClean="0"/>
              <a:t>Выявление причин возникновения заболеваний;</a:t>
            </a:r>
          </a:p>
          <a:p>
            <a:pPr algn="just"/>
            <a:r>
              <a:rPr lang="ru-RU" dirty="0" smtClean="0"/>
              <a:t>Разработка мер предотвращения (профилактика)</a:t>
            </a:r>
          </a:p>
          <a:p>
            <a:pPr algn="just"/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конце доклада ответим на вопрос: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Чья проблема «БОЛЕЗНИ КОПЫТ»?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30853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753229"/>
            <a:ext cx="9518758" cy="1005233"/>
          </a:xfrm>
        </p:spPr>
        <p:txBody>
          <a:bodyPr/>
          <a:lstStyle/>
          <a:p>
            <a:pPr algn="ctr"/>
            <a:r>
              <a:rPr lang="ru-RU" dirty="0" smtClean="0"/>
              <a:t>ХРОМОТА (оценка локомоции по </a:t>
            </a:r>
            <a:r>
              <a:rPr lang="ru-RU" dirty="0" err="1" smtClean="0"/>
              <a:t>Шпрехеру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953" y="2145323"/>
            <a:ext cx="11131061" cy="4220307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Здоровая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.</a:t>
            </a:r>
            <a:r>
              <a:rPr lang="ru-RU" dirty="0"/>
              <a:t> Корова встаёт и ходит с прямой спиной и делает длинные шаги.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Слегка хромает.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/>
              <a:t>Встаёт с прямой спиной, но ходит с изогнутой спиной и делает более короткие шаги. Не делает упор ни на одну определённую конечность.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Умеренная хромота.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/>
              <a:t>Встаёт и ходит с изогнутой спиной. Передвигается короткими шагами; на повреждённую ногу даёт меньшую нагрузку. Опускает голову, когда вес падает на повреждённую ногу.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Сильная хромота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ru-RU" dirty="0"/>
              <a:t>Встаёт и ходит с изогнутой спиной, очевидно не даёт нагрузку на повреждённую конечность. Корова передвигается медленно, часто останавливается, могут проявляться вторичные признаки боли, такие как потеря веса, повышенное слюноотделение.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i="1" dirty="0">
                <a:solidFill>
                  <a:schemeClr val="tx2">
                    <a:lumMod val="25000"/>
                  </a:schemeClr>
                </a:solidFill>
              </a:rPr>
              <a:t>Крайняя хромота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ru-RU" dirty="0"/>
              <a:t>Спина изогнута, не может двигаться. Не даёт никакой нагрузки на повреждённую ногу.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211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Убытки, связанные с хромотой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2960281"/>
              </p:ext>
            </p:extLst>
          </p:nvPr>
        </p:nvGraphicFramePr>
        <p:xfrm>
          <a:off x="456446" y="2112205"/>
          <a:ext cx="11254290" cy="348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71"/>
                <a:gridCol w="2117725"/>
                <a:gridCol w="5223522"/>
                <a:gridCol w="2813572"/>
              </a:tblGrid>
              <a:tr h="743849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Продуктивность, снижение в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Воспроизводство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Выбраковка</a:t>
                      </a:r>
                      <a:endParaRPr lang="ru-RU" dirty="0"/>
                    </a:p>
                  </a:txBody>
                  <a:tcPr/>
                </a:tc>
              </a:tr>
              <a:tr h="4515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51572"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74384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</a:t>
                      </a:r>
                      <a:r>
                        <a:rPr lang="ru-RU" baseline="0" dirty="0" smtClean="0"/>
                        <a:t> увеличения дней до первого осеменения  в </a:t>
                      </a:r>
                      <a:r>
                        <a:rPr lang="ru-RU" b="1" baseline="0" dirty="0" smtClean="0"/>
                        <a:t>2,8</a:t>
                      </a:r>
                      <a:r>
                        <a:rPr lang="ru-RU" baseline="0" dirty="0" smtClean="0"/>
                        <a:t> раза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Риск выбраковки увеличивается в </a:t>
                      </a:r>
                      <a:r>
                        <a:rPr lang="ru-RU" b="1" dirty="0" smtClean="0"/>
                        <a:t>8,4</a:t>
                      </a:r>
                      <a:r>
                        <a:rPr lang="ru-RU" dirty="0" smtClean="0"/>
                        <a:t> раза</a:t>
                      </a:r>
                      <a:endParaRPr lang="ru-RU" dirty="0"/>
                    </a:p>
                  </a:txBody>
                  <a:tcPr/>
                </a:tc>
              </a:tr>
              <a:tr h="45157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 увеличения дней яловости в </a:t>
                      </a:r>
                      <a:r>
                        <a:rPr lang="ru-RU" b="1" dirty="0" smtClean="0"/>
                        <a:t>15,6</a:t>
                      </a:r>
                      <a:r>
                        <a:rPr lang="ru-RU" dirty="0" smtClean="0"/>
                        <a:t> раз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157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 увеличения количества осеменений в </a:t>
                      </a:r>
                      <a:r>
                        <a:rPr lang="ru-RU" b="1" dirty="0" smtClean="0"/>
                        <a:t>9,0</a:t>
                      </a:r>
                      <a:r>
                        <a:rPr lang="ru-RU" dirty="0" smtClean="0"/>
                        <a:t> раз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0321" y="5743073"/>
            <a:ext cx="10436858" cy="85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Приводятся в сравнении с животными, получившими 1 балл, то есть здоровыми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0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9939" y="2073446"/>
            <a:ext cx="2773180" cy="749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Болезни копытец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6208" y="4359072"/>
            <a:ext cx="2113613" cy="764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9845" y="5670034"/>
            <a:ext cx="2495859" cy="764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Микробиологические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5117" y="4394741"/>
            <a:ext cx="2113613" cy="764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Химические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63100" y="4394741"/>
            <a:ext cx="2113613" cy="764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Генетические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044173" y="2897859"/>
            <a:ext cx="451531" cy="378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56065" y="4237148"/>
            <a:ext cx="21851" cy="140360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56326" y="5245997"/>
            <a:ext cx="451745" cy="356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86580" y="5218754"/>
            <a:ext cx="295120" cy="401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156326" y="3335985"/>
            <a:ext cx="2113613" cy="7644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Внешние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978295" y="3277457"/>
            <a:ext cx="2113613" cy="764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765695" y="2896532"/>
            <a:ext cx="475077" cy="311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9091908" y="4417279"/>
            <a:ext cx="2113613" cy="764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Алиментарные</a:t>
            </a:r>
            <a:endParaRPr lang="ru-RU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2140658" y="4111495"/>
            <a:ext cx="270468" cy="247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044173" y="4129768"/>
            <a:ext cx="225765" cy="229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7240772" y="4129768"/>
            <a:ext cx="276447" cy="205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9091908" y="4126888"/>
            <a:ext cx="275376" cy="232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862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97030"/>
            <a:ext cx="10532322" cy="4348740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/>
              <a:t>Механические</a:t>
            </a:r>
            <a:r>
              <a:rPr lang="ru-RU" dirty="0" smtClean="0"/>
              <a:t> повреждения: неправильная расчистка, травмы различного генеза (ушибы, ранения, растяжения, вывихи). </a:t>
            </a:r>
          </a:p>
          <a:p>
            <a:r>
              <a:rPr lang="ru-RU" b="1" i="1" u="sng" dirty="0" smtClean="0"/>
              <a:t>Температурные</a:t>
            </a:r>
            <a:r>
              <a:rPr lang="ru-RU" dirty="0" smtClean="0"/>
              <a:t> воздействия: систематическое переохлаждение дистальных отделов конечности. </a:t>
            </a:r>
          </a:p>
          <a:p>
            <a:pPr marL="0" indent="0">
              <a:buNone/>
            </a:pPr>
            <a:r>
              <a:rPr lang="en-US" dirty="0" smtClean="0"/>
              <a:t>NB! </a:t>
            </a:r>
            <a:r>
              <a:rPr lang="ru-RU" dirty="0" smtClean="0"/>
              <a:t>Во влажных помещениях теплоотдача резко возрастает.</a:t>
            </a:r>
          </a:p>
          <a:p>
            <a:pPr marL="0" indent="0">
              <a:buNone/>
            </a:pPr>
            <a:r>
              <a:rPr lang="ru-RU" dirty="0" smtClean="0"/>
              <a:t>Длительное </a:t>
            </a:r>
            <a:r>
              <a:rPr lang="ru-RU" dirty="0" err="1" smtClean="0"/>
              <a:t>холодовое</a:t>
            </a:r>
            <a:r>
              <a:rPr lang="ru-RU" dirty="0" smtClean="0"/>
              <a:t> воздействие приводит к спазму капиллярной сети и нарушению трофики тканей, то есть замедлению обновления эпителиальных тканей.</a:t>
            </a:r>
          </a:p>
          <a:p>
            <a:pPr marL="0" indent="0">
              <a:buNone/>
            </a:pPr>
            <a:r>
              <a:rPr lang="ru-RU" dirty="0" smtClean="0"/>
              <a:t>ПРОФИЛАКТИКА: соблюдение температурных режимов содержания, </a:t>
            </a:r>
            <a:r>
              <a:rPr lang="ru-RU" dirty="0" err="1" smtClean="0"/>
              <a:t>травмобезопасные</a:t>
            </a:r>
            <a:r>
              <a:rPr lang="ru-RU" dirty="0" smtClean="0"/>
              <a:t> помещения для содержания (рифление полов, минимизация порогов и острых углов, широкие прогоны и проходы), формирование групп с учетом социального статуса.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44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7139846" cy="35993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Агрессивная среда – жижа, моча, растительные соки</a:t>
            </a:r>
          </a:p>
          <a:p>
            <a:r>
              <a:rPr lang="ru-RU" dirty="0" smtClean="0"/>
              <a:t>Вода – постоянное нахождение копытец во влажной среде приводит к набуханию и размягчению рога и кожи, то есть к потере их барьерных функций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ПРОФИЛАКТИКА: своевременное удаление агрессивных соединений, использование подстилки с высоким коэффициентом удерживания влаги.</a:t>
            </a:r>
            <a:endParaRPr lang="ru-RU" dirty="0"/>
          </a:p>
        </p:txBody>
      </p:sp>
      <p:pic>
        <p:nvPicPr>
          <p:cNvPr id="1026" name="Picture 2" descr="http://mcx-consult.ru/d/77622/d/258526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543" y="2336872"/>
            <a:ext cx="2747087" cy="41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39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74460"/>
            <a:ext cx="11025904" cy="41167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Постановка конечностей – неравномерный износ</a:t>
            </a:r>
          </a:p>
          <a:p>
            <a:r>
              <a:rPr lang="ru-RU" dirty="0" smtClean="0"/>
              <a:t>Крепость копытного рога – устойчивость к неблагоприятным условиям</a:t>
            </a:r>
          </a:p>
          <a:p>
            <a:r>
              <a:rPr lang="ru-RU" dirty="0" smtClean="0"/>
              <a:t>Скорость отрастания 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Французская компания</a:t>
            </a:r>
            <a:r>
              <a:rPr lang="en-US" dirty="0" smtClean="0"/>
              <a:t> </a:t>
            </a:r>
            <a:r>
              <a:rPr lang="en-US" b="1" dirty="0"/>
              <a:t>Genes Diffusion </a:t>
            </a:r>
            <a:r>
              <a:rPr lang="ru-RU" dirty="0" smtClean="0"/>
              <a:t>использует следующие индексы: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"Устойчивость </a:t>
            </a:r>
            <a:r>
              <a:rPr lang="ru-RU" b="1" dirty="0"/>
              <a:t>к повреждению </a:t>
            </a:r>
            <a:r>
              <a:rPr lang="ru-RU" b="1" dirty="0" smtClean="0"/>
              <a:t>копыт"</a:t>
            </a:r>
            <a:r>
              <a:rPr lang="ru-RU" dirty="0" smtClean="0"/>
              <a:t> -Это </a:t>
            </a:r>
            <a:r>
              <a:rPr lang="ru-RU" dirty="0"/>
              <a:t>индекс, который включает </a:t>
            </a:r>
            <a:r>
              <a:rPr lang="ru-RU" b="1" u="sng" dirty="0"/>
              <a:t>устойчивость</a:t>
            </a:r>
            <a:r>
              <a:rPr lang="ru-RU" dirty="0"/>
              <a:t> к подошвенным язвам (50%), межпальцевому дерматиту (25%), кровотечениям пятки (20%) и межпальцевой гиперплазии (5%). Оценка этого критерия колеблется от 1 к 10, с улучшением больше 5. В общей сложности, исследовались более 24 000 обработанных коров. </a:t>
            </a:r>
          </a:p>
          <a:p>
            <a:r>
              <a:rPr lang="ru-RU" b="1" dirty="0"/>
              <a:t>"Прочность копыта" </a:t>
            </a:r>
            <a:r>
              <a:rPr lang="ru-RU" dirty="0"/>
              <a:t>- это показатель, который характеризует </a:t>
            </a:r>
            <a:r>
              <a:rPr lang="ru-RU" b="1" u="sng" dirty="0"/>
              <a:t>скорость отрастания </a:t>
            </a:r>
            <a:r>
              <a:rPr lang="ru-RU" dirty="0"/>
              <a:t>копытного рога, а плотность не характеризует. Этот показатель также важен, так как частая обрезка копыт это дополнительные затраты, не говоря уже о стрессе для животных негативно сказывающийся на продуктивность.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45545782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974</TotalTime>
  <Words>904</Words>
  <Application>Microsoft Office PowerPoint</Application>
  <PresentationFormat>Произвольный</PresentationFormat>
  <Paragraphs>216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Берлин</vt:lpstr>
      <vt:lpstr>Болезни копыт.  Скрытые причины.</vt:lpstr>
      <vt:lpstr>Актуальность</vt:lpstr>
      <vt:lpstr>Структура доклада</vt:lpstr>
      <vt:lpstr>ХРОМОТА (оценка локомоции по Шпрехеру)</vt:lpstr>
      <vt:lpstr>Убытки, связанные с хромотой</vt:lpstr>
      <vt:lpstr>ПРИЧИНЫ</vt:lpstr>
      <vt:lpstr>Физические</vt:lpstr>
      <vt:lpstr>Химические </vt:lpstr>
      <vt:lpstr>Генетические </vt:lpstr>
      <vt:lpstr>Слайд 10</vt:lpstr>
      <vt:lpstr>Алиментарные (корм и вода) </vt:lpstr>
      <vt:lpstr>Слайд 12</vt:lpstr>
      <vt:lpstr>Вода </vt:lpstr>
      <vt:lpstr>Триада оценки</vt:lpstr>
      <vt:lpstr>Выдержка из статьи «Качеству питьевой воды – повышенное внимание» (В.Богомолов, Е.Головня, ФГБУ «Ленинградская МВЛ» ж-л Комбикорма №6 2012</vt:lpstr>
      <vt:lpstr>Строение </vt:lpstr>
      <vt:lpstr>Обрезка копыт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Болезни копыт.  Скрытые причины.</dc:title>
  <dc:creator>stargazer</dc:creator>
  <cp:lastModifiedBy>rusfarm</cp:lastModifiedBy>
  <cp:revision>34</cp:revision>
  <dcterms:created xsi:type="dcterms:W3CDTF">2017-03-23T06:40:30Z</dcterms:created>
  <dcterms:modified xsi:type="dcterms:W3CDTF">2021-02-21T14:00:34Z</dcterms:modified>
</cp:coreProperties>
</file>